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62" r:id="rId3"/>
    <p:sldId id="263" r:id="rId4"/>
    <p:sldId id="264" r:id="rId5"/>
    <p:sldId id="257" r:id="rId6"/>
    <p:sldId id="258" r:id="rId7"/>
    <p:sldId id="259" r:id="rId8"/>
    <p:sldId id="260" r:id="rId9"/>
    <p:sldId id="261" r:id="rId10"/>
    <p:sldId id="265" r:id="rId11"/>
    <p:sldId id="266" r:id="rId12"/>
    <p:sldId id="267" r:id="rId13"/>
    <p:sldId id="268" r:id="rId14"/>
    <p:sldId id="271" r:id="rId15"/>
    <p:sldId id="272" r:id="rId16"/>
    <p:sldId id="269" r:id="rId17"/>
    <p:sldId id="270"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2" d="100"/>
          <a:sy n="72" d="100"/>
        </p:scale>
        <p:origin x="-1218"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90708235-E473-4EC2-ACA2-5EA85539CF4D}" type="datetimeFigureOut">
              <a:rPr lang="en-US" smtClean="0"/>
              <a:t>8/26/2014</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B88D48BB-3783-4A17-88EB-A403E83AEA93}" type="slidenum">
              <a:rPr lang="en-US" smtClean="0"/>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0708235-E473-4EC2-ACA2-5EA85539CF4D}" type="datetimeFigureOut">
              <a:rPr lang="en-US" smtClean="0"/>
              <a:t>8/26/2014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88D48BB-3783-4A17-88EB-A403E83AEA9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0708235-E473-4EC2-ACA2-5EA85539CF4D}" type="datetimeFigureOut">
              <a:rPr lang="en-US" smtClean="0"/>
              <a:t>8/26/2014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88D48BB-3783-4A17-88EB-A403E83AEA9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0708235-E473-4EC2-ACA2-5EA85539CF4D}" type="datetimeFigureOut">
              <a:rPr lang="en-US" smtClean="0"/>
              <a:t>8/26/2014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88D48BB-3783-4A17-88EB-A403E83AEA9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90708235-E473-4EC2-ACA2-5EA85539CF4D}" type="datetimeFigureOut">
              <a:rPr lang="en-US" smtClean="0"/>
              <a:t>8/26/2014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88D48BB-3783-4A17-88EB-A403E83AEA93}" type="slidenum">
              <a:rPr lang="en-US" smtClean="0"/>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0708235-E473-4EC2-ACA2-5EA85539CF4D}" type="datetimeFigureOut">
              <a:rPr lang="en-US" smtClean="0"/>
              <a:t>8/26/2014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88D48BB-3783-4A17-88EB-A403E83AEA9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0708235-E473-4EC2-ACA2-5EA85539CF4D}" type="datetimeFigureOut">
              <a:rPr lang="en-US" smtClean="0"/>
              <a:t>8/26/2014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88D48BB-3783-4A17-88EB-A403E83AEA9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90708235-E473-4EC2-ACA2-5EA85539CF4D}" type="datetimeFigureOut">
              <a:rPr lang="en-US" smtClean="0"/>
              <a:t>8/26/2014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88D48BB-3783-4A17-88EB-A403E83AEA9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90708235-E473-4EC2-ACA2-5EA85539CF4D}" type="datetimeFigureOut">
              <a:rPr lang="en-US" smtClean="0"/>
              <a:t>8/26/2014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88D48BB-3783-4A17-88EB-A403E83AEA93}" type="slidenum">
              <a:rPr lang="en-US" smtClean="0"/>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0708235-E473-4EC2-ACA2-5EA85539CF4D}" type="datetimeFigureOut">
              <a:rPr lang="en-US" smtClean="0"/>
              <a:t>8/26/2014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88D48BB-3783-4A17-88EB-A403E83AEA9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90708235-E473-4EC2-ACA2-5EA85539CF4D}" type="datetimeFigureOut">
              <a:rPr lang="en-US" smtClean="0"/>
              <a:t>8/26/2014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88D48BB-3783-4A17-88EB-A403E83AEA93}" type="slidenum">
              <a:rPr lang="en-US" smtClean="0"/>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90708235-E473-4EC2-ACA2-5EA85539CF4D}" type="datetimeFigureOut">
              <a:rPr lang="en-US" smtClean="0"/>
              <a:t>8/26/2014</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88D48BB-3783-4A17-88EB-A403E83AEA93}" type="slidenum">
              <a:rPr lang="en-US" smtClean="0"/>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en.wikipedia.org/wiki/Hash_function"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csrc.nist.gov/"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dirty="0" smtClean="0"/>
              <a:t>MD5 Summary and Computer Examination Process</a:t>
            </a:r>
            <a:endParaRPr lang="en-US" dirty="0"/>
          </a:p>
        </p:txBody>
      </p:sp>
      <p:sp>
        <p:nvSpPr>
          <p:cNvPr id="3" name="Subtitle 2"/>
          <p:cNvSpPr>
            <a:spLocks noGrp="1"/>
          </p:cNvSpPr>
          <p:nvPr>
            <p:ph type="subTitle" idx="1"/>
          </p:nvPr>
        </p:nvSpPr>
        <p:spPr>
          <a:xfrm>
            <a:off x="722376" y="3685032"/>
            <a:ext cx="7659624" cy="1648968"/>
          </a:xfrm>
        </p:spPr>
        <p:txBody>
          <a:bodyPr>
            <a:noAutofit/>
          </a:bodyPr>
          <a:lstStyle/>
          <a:p>
            <a:pPr algn="ctr"/>
            <a:r>
              <a:rPr lang="en-US" sz="4000" dirty="0" smtClean="0"/>
              <a:t>Introduction to Computer Forensics</a:t>
            </a:r>
            <a:endParaRPr lang="en-US" sz="4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Cryptographic Integrity Services</a:t>
            </a:r>
            <a:endParaRPr lang="en-US" dirty="0"/>
          </a:p>
        </p:txBody>
      </p:sp>
      <p:sp>
        <p:nvSpPr>
          <p:cNvPr id="3" name="Content Placeholder 2"/>
          <p:cNvSpPr>
            <a:spLocks noGrp="1"/>
          </p:cNvSpPr>
          <p:nvPr>
            <p:ph idx="1"/>
          </p:nvPr>
        </p:nvSpPr>
        <p:spPr>
          <a:xfrm>
            <a:off x="1066800" y="1447800"/>
            <a:ext cx="7866888" cy="4800600"/>
          </a:xfrm>
        </p:spPr>
        <p:txBody>
          <a:bodyPr>
            <a:normAutofit fontScale="85000" lnSpcReduction="20000"/>
          </a:bodyPr>
          <a:lstStyle/>
          <a:p>
            <a:r>
              <a:rPr lang="en-US" dirty="0" smtClean="0"/>
              <a:t>The proof of integrity is provided by calculating a value that functions as a sort of electronic fingerprint for an individual file or even an entire floppy or hard drive.</a:t>
            </a:r>
          </a:p>
          <a:p>
            <a:r>
              <a:rPr lang="en-US" dirty="0" smtClean="0"/>
              <a:t> This is a cryptographic technique and the value is called hash value or cryptographic checksum, also known as a message digest or fingerprint, and it is basically a digital signature. </a:t>
            </a:r>
          </a:p>
          <a:p>
            <a:r>
              <a:rPr lang="en-US" dirty="0" smtClean="0"/>
              <a:t>The checksum is created by applying an algorithm to a file. The checksum for each file is unique to that file. </a:t>
            </a:r>
          </a:p>
          <a:p>
            <a:r>
              <a:rPr lang="en-US" dirty="0" smtClean="0"/>
              <a:t>Checksum is a perfect attribute to use when verifying file integrity. </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Cryptographic Integrity Services</a:t>
            </a:r>
            <a:endParaRPr lang="en-US" dirty="0"/>
          </a:p>
        </p:txBody>
      </p:sp>
      <p:sp>
        <p:nvSpPr>
          <p:cNvPr id="3" name="Content Placeholder 2"/>
          <p:cNvSpPr>
            <a:spLocks noGrp="1"/>
          </p:cNvSpPr>
          <p:nvPr>
            <p:ph idx="1"/>
          </p:nvPr>
        </p:nvSpPr>
        <p:spPr/>
        <p:txBody>
          <a:bodyPr>
            <a:normAutofit fontScale="92500"/>
          </a:bodyPr>
          <a:lstStyle/>
          <a:p>
            <a:r>
              <a:rPr lang="en-US" dirty="0" smtClean="0"/>
              <a:t>Two algorithms, MD5 and SHA (secure hash algorithm), are in common use today. </a:t>
            </a:r>
          </a:p>
          <a:p>
            <a:r>
              <a:rPr lang="en-US" dirty="0" smtClean="0"/>
              <a:t>A cryptographic hash algorithm is a one-way form of encryption, taking a variable-length input and providing a fixed length output. </a:t>
            </a:r>
          </a:p>
          <a:p>
            <a:r>
              <a:rPr lang="en-US" dirty="0" smtClean="0"/>
              <a:t>Such an algorithm is designed to be collision free, meaning that is functionally impossible to create a document that has the same checksum value as another document. </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Cryptographic Integrity Services</a:t>
            </a:r>
            <a:endParaRPr lang="en-US" dirty="0"/>
          </a:p>
        </p:txBody>
      </p:sp>
      <p:sp>
        <p:nvSpPr>
          <p:cNvPr id="3" name="Content Placeholder 2"/>
          <p:cNvSpPr>
            <a:spLocks noGrp="1"/>
          </p:cNvSpPr>
          <p:nvPr>
            <p:ph idx="1"/>
          </p:nvPr>
        </p:nvSpPr>
        <p:spPr/>
        <p:txBody>
          <a:bodyPr>
            <a:normAutofit/>
          </a:bodyPr>
          <a:lstStyle/>
          <a:p>
            <a:r>
              <a:rPr lang="en-US" dirty="0" smtClean="0"/>
              <a:t>The MD5 algorithm outputs a 128-bit hash value. </a:t>
            </a:r>
          </a:p>
          <a:p>
            <a:r>
              <a:rPr lang="en-US" dirty="0" smtClean="0"/>
              <a:t>MD5 was designed by Ron </a:t>
            </a:r>
            <a:r>
              <a:rPr lang="en-US" dirty="0" err="1" smtClean="0"/>
              <a:t>Rivest</a:t>
            </a:r>
            <a:r>
              <a:rPr lang="en-US" dirty="0" smtClean="0"/>
              <a:t> in 1991</a:t>
            </a:r>
          </a:p>
          <a:p>
            <a:r>
              <a:rPr lang="en-US" dirty="0" smtClean="0"/>
              <a:t>The SHA algorithm, is a cryptographic hash function designed by the National Security Agency.</a:t>
            </a:r>
          </a:p>
          <a:p>
            <a:r>
              <a:rPr lang="en-US" dirty="0" smtClean="0"/>
              <a:t>USA Federal Information Processing Standard</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Cryptographic Integrity Services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SHA-1 outputs a 160 – bit hash value. </a:t>
            </a:r>
          </a:p>
          <a:p>
            <a:r>
              <a:rPr lang="en-US" dirty="0" smtClean="0"/>
              <a:t>SHA -2 outputs 224/256 bits or 384/512 bits hash value</a:t>
            </a:r>
          </a:p>
          <a:p>
            <a:r>
              <a:rPr lang="en-US" dirty="0" smtClean="0"/>
              <a:t>The </a:t>
            </a:r>
            <a:r>
              <a:rPr lang="en-US" b="1" dirty="0"/>
              <a:t>Secure Hash Standard</a:t>
            </a:r>
            <a:r>
              <a:rPr lang="en-US" dirty="0"/>
              <a:t> (SHS) is a set of cryptographically secure </a:t>
            </a:r>
            <a:r>
              <a:rPr lang="en-US" dirty="0">
                <a:hlinkClick r:id="rId2" tooltip="Hash function"/>
              </a:rPr>
              <a:t>hash</a:t>
            </a:r>
            <a:r>
              <a:rPr lang="en-US" dirty="0"/>
              <a:t> algorithms specified by the National Institute of Standards and Technology (NIST).</a:t>
            </a:r>
          </a:p>
          <a:p>
            <a:r>
              <a:rPr lang="en-US" dirty="0"/>
              <a:t>The current version of the SHS standard is the document NIST FIPS </a:t>
            </a:r>
            <a:r>
              <a:rPr lang="en-US" dirty="0" smtClean="0"/>
              <a:t>180-4,</a:t>
            </a:r>
            <a:r>
              <a:rPr lang="en-US" baseline="30000" dirty="0"/>
              <a:t> </a:t>
            </a:r>
            <a:r>
              <a:rPr lang="en-US" dirty="0" smtClean="0"/>
              <a:t>which </a:t>
            </a:r>
            <a:r>
              <a:rPr lang="en-US" dirty="0"/>
              <a:t>specifies seven Secure Hash Algorithms: SHA-1, SHA-224, SHA-256, SHA-384, SHA-512, SHA-512/224 and SHA-512/256.</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Cryptographic Integrity Services</a:t>
            </a:r>
            <a:endParaRPr lang="en-US" dirty="0"/>
          </a:p>
        </p:txBody>
      </p:sp>
      <p:sp>
        <p:nvSpPr>
          <p:cNvPr id="3" name="Content Placeholder 2"/>
          <p:cNvSpPr>
            <a:spLocks noGrp="1"/>
          </p:cNvSpPr>
          <p:nvPr>
            <p:ph idx="1"/>
          </p:nvPr>
        </p:nvSpPr>
        <p:spPr/>
        <p:txBody>
          <a:bodyPr>
            <a:normAutofit fontScale="92500" lnSpcReduction="10000"/>
          </a:bodyPr>
          <a:lstStyle/>
          <a:p>
            <a:r>
              <a:rPr lang="en-US" dirty="0"/>
              <a:t>On October 2, 2012, </a:t>
            </a:r>
            <a:r>
              <a:rPr lang="en-US" dirty="0" err="1"/>
              <a:t>Keccak</a:t>
            </a:r>
            <a:r>
              <a:rPr lang="en-US" dirty="0"/>
              <a:t> was selected as the winner of the NIST hash function </a:t>
            </a:r>
            <a:r>
              <a:rPr lang="en-US" dirty="0" smtClean="0"/>
              <a:t>competition.</a:t>
            </a:r>
            <a:endParaRPr lang="en-US" baseline="30000" dirty="0"/>
          </a:p>
          <a:p>
            <a:r>
              <a:rPr lang="en-US" dirty="0" smtClean="0"/>
              <a:t>SHA-3 </a:t>
            </a:r>
            <a:r>
              <a:rPr lang="en-US" dirty="0"/>
              <a:t>is not meant to replace SHA-2, as no significant attack on SHA-2 has been demonstrated. </a:t>
            </a:r>
            <a:endParaRPr lang="en-US" dirty="0" smtClean="0"/>
          </a:p>
          <a:p>
            <a:r>
              <a:rPr lang="en-US" dirty="0" smtClean="0"/>
              <a:t>Because </a:t>
            </a:r>
            <a:r>
              <a:rPr lang="en-US" dirty="0"/>
              <a:t>of the successful attacks on MD5 and SHA-0 and theoretical attacks on SHA-1 and </a:t>
            </a:r>
            <a:r>
              <a:rPr lang="en-US" dirty="0" smtClean="0"/>
              <a:t>SHA-2,</a:t>
            </a:r>
            <a:r>
              <a:rPr lang="en-US" baseline="30000" dirty="0"/>
              <a:t> </a:t>
            </a:r>
            <a:r>
              <a:rPr lang="en-US" dirty="0" smtClean="0"/>
              <a:t>NIST </a:t>
            </a:r>
            <a:r>
              <a:rPr lang="en-US" dirty="0"/>
              <a:t>perceived a need for an alternative, dissimilar cryptographic hash, which became SHA-3.</a:t>
            </a:r>
          </a:p>
        </p:txBody>
      </p:sp>
    </p:spTree>
    <p:extLst>
      <p:ext uri="{BB962C8B-B14F-4D97-AF65-F5344CB8AC3E}">
        <p14:creationId xmlns:p14="http://schemas.microsoft.com/office/powerpoint/2010/main" val="30102040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Cryptographic Integrity Services</a:t>
            </a:r>
            <a:endParaRPr lang="en-US" dirty="0"/>
          </a:p>
        </p:txBody>
      </p:sp>
      <p:sp>
        <p:nvSpPr>
          <p:cNvPr id="3" name="Content Placeholder 2"/>
          <p:cNvSpPr>
            <a:spLocks noGrp="1"/>
          </p:cNvSpPr>
          <p:nvPr>
            <p:ph idx="1"/>
          </p:nvPr>
        </p:nvSpPr>
        <p:spPr/>
        <p:txBody>
          <a:bodyPr/>
          <a:lstStyle/>
          <a:p>
            <a:r>
              <a:rPr lang="en-US" dirty="0"/>
              <a:t>As of April 2014, NIST has updated Draft FIPS Publication 202, SHA-3 Standard separate from the Secure Hash Standard (SHS</a:t>
            </a:r>
            <a:r>
              <a:rPr lang="en-US" dirty="0" smtClean="0"/>
              <a:t>).</a:t>
            </a:r>
          </a:p>
          <a:p>
            <a:r>
              <a:rPr lang="en-US" dirty="0" smtClean="0"/>
              <a:t>NIST </a:t>
            </a:r>
            <a:r>
              <a:rPr lang="en-US" b="1" dirty="0" smtClean="0"/>
              <a:t>Computer </a:t>
            </a:r>
            <a:r>
              <a:rPr lang="en-US" b="1" dirty="0"/>
              <a:t>Security Division</a:t>
            </a:r>
          </a:p>
          <a:p>
            <a:pPr marL="82296" indent="0">
              <a:buNone/>
            </a:pPr>
            <a:r>
              <a:rPr lang="en-US" dirty="0" smtClean="0">
                <a:hlinkClick r:id="rId2"/>
              </a:rPr>
              <a:t>http</a:t>
            </a:r>
            <a:r>
              <a:rPr lang="en-US" dirty="0">
                <a:hlinkClick r:id="rId2"/>
              </a:rPr>
              <a:t>://csrc.nist.gov</a:t>
            </a:r>
            <a:r>
              <a:rPr lang="en-US" dirty="0" smtClean="0">
                <a:hlinkClick r:id="rId2"/>
              </a:rPr>
              <a:t>/</a:t>
            </a:r>
            <a:endParaRPr lang="en-US" dirty="0" smtClean="0"/>
          </a:p>
          <a:p>
            <a:pPr marL="82296" indent="0">
              <a:buNone/>
            </a:pPr>
            <a:endParaRPr lang="en-US" dirty="0"/>
          </a:p>
        </p:txBody>
      </p:sp>
    </p:spTree>
    <p:extLst>
      <p:ext uri="{BB962C8B-B14F-4D97-AF65-F5344CB8AC3E}">
        <p14:creationId xmlns:p14="http://schemas.microsoft.com/office/powerpoint/2010/main" val="26711713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Hash functions are used by forensic examiners in two ways:</a:t>
            </a:r>
            <a:br>
              <a:rPr lang="en-US" dirty="0" smtClean="0"/>
            </a:br>
            <a:endParaRPr lang="en-US" dirty="0"/>
          </a:p>
        </p:txBody>
      </p:sp>
      <p:sp>
        <p:nvSpPr>
          <p:cNvPr id="3" name="Content Placeholder 2"/>
          <p:cNvSpPr>
            <a:spLocks noGrp="1"/>
          </p:cNvSpPr>
          <p:nvPr>
            <p:ph idx="1"/>
          </p:nvPr>
        </p:nvSpPr>
        <p:spPr/>
        <p:txBody>
          <a:bodyPr>
            <a:normAutofit lnSpcReduction="10000"/>
          </a:bodyPr>
          <a:lstStyle/>
          <a:p>
            <a:pPr lvl="0"/>
            <a:r>
              <a:rPr lang="en-US" dirty="0" smtClean="0"/>
              <a:t>First, hash functions can positively verify that a file has been altered.</a:t>
            </a:r>
          </a:p>
          <a:p>
            <a:pPr lvl="1"/>
            <a:r>
              <a:rPr lang="en-US" dirty="0" smtClean="0"/>
              <a:t>For pre-incident preparation, prepare a known-good copy of the system, create checksums for critical system files BEFORE the incident occurs. </a:t>
            </a:r>
          </a:p>
          <a:p>
            <a:pPr lvl="1"/>
            <a:r>
              <a:rPr lang="en-US" dirty="0" smtClean="0"/>
              <a:t>In the event of the incident, create new checksums for the same critical files, and then compare two versions. </a:t>
            </a:r>
          </a:p>
          <a:p>
            <a:pPr lvl="1"/>
            <a:r>
              <a:rPr lang="en-US" dirty="0" smtClean="0"/>
              <a:t>If the checksums match, the files have not been modified. </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Hash Functions Forensics Use</a:t>
            </a:r>
            <a:endParaRPr lang="en-US" dirty="0"/>
          </a:p>
        </p:txBody>
      </p:sp>
      <p:sp>
        <p:nvSpPr>
          <p:cNvPr id="3" name="Content Placeholder 2"/>
          <p:cNvSpPr>
            <a:spLocks noGrp="1"/>
          </p:cNvSpPr>
          <p:nvPr>
            <p:ph idx="1"/>
          </p:nvPr>
        </p:nvSpPr>
        <p:spPr>
          <a:xfrm>
            <a:off x="990600" y="1447800"/>
            <a:ext cx="7943088" cy="5181600"/>
          </a:xfrm>
        </p:spPr>
        <p:txBody>
          <a:bodyPr>
            <a:normAutofit fontScale="77500" lnSpcReduction="20000"/>
          </a:bodyPr>
          <a:lstStyle/>
          <a:p>
            <a:pPr lvl="0"/>
            <a:r>
              <a:rPr lang="en-US" dirty="0" smtClean="0"/>
              <a:t>Second use of the checksums or hash functions is to verify that files (or their copies) are intact and have not been changed.</a:t>
            </a:r>
          </a:p>
          <a:p>
            <a:pPr lvl="0"/>
            <a:r>
              <a:rPr lang="en-US" dirty="0" smtClean="0"/>
              <a:t> A computer crime investigator gathers digital evidence that needs to be preserved and verified in the future. </a:t>
            </a:r>
          </a:p>
          <a:p>
            <a:pPr lvl="0"/>
            <a:r>
              <a:rPr lang="en-US" dirty="0" smtClean="0"/>
              <a:t>When the examiner runs a MD5 algorithm and collects MD5 checksums against evidence files and save the checksums, he or she can demonstrate that the files were not manipulated between the time of their initial collection and the trial. </a:t>
            </a:r>
          </a:p>
          <a:p>
            <a:pPr lvl="0"/>
            <a:r>
              <a:rPr lang="en-US" dirty="0" smtClean="0"/>
              <a:t>Use MD5 sum to protect the integrity of the files you retrieve during the response. </a:t>
            </a:r>
          </a:p>
          <a:p>
            <a:pPr lvl="0"/>
            <a:r>
              <a:rPr lang="en-US" dirty="0" smtClean="0"/>
              <a:t>It is good to perform MD5 sum collection in the presence of witnesses – TWO-MAN integrity rule. </a:t>
            </a:r>
          </a:p>
          <a:p>
            <a:pPr>
              <a:buNone/>
            </a:pPr>
            <a:r>
              <a:rPr lang="en-US" dirty="0" smtClean="0"/>
              <a:t> </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0"/>
            <a:ext cx="7562088" cy="1417638"/>
          </a:xfrm>
        </p:spPr>
        <p:txBody>
          <a:bodyPr>
            <a:normAutofit fontScale="90000"/>
          </a:bodyPr>
          <a:lstStyle/>
          <a:p>
            <a:pPr lvl="0"/>
            <a:r>
              <a:rPr lang="en-US" dirty="0" smtClean="0"/>
              <a:t/>
            </a:r>
            <a:br>
              <a:rPr lang="en-US" dirty="0" smtClean="0"/>
            </a:br>
            <a:r>
              <a:rPr lang="en-US" dirty="0" smtClean="0"/>
              <a:t>Computer Examination </a:t>
            </a:r>
            <a:br>
              <a:rPr lang="en-US" dirty="0" smtClean="0"/>
            </a:br>
            <a:endParaRPr lang="en-US" dirty="0"/>
          </a:p>
        </p:txBody>
      </p:sp>
      <p:sp>
        <p:nvSpPr>
          <p:cNvPr id="3" name="Content Placeholder 2"/>
          <p:cNvSpPr>
            <a:spLocks noGrp="1"/>
          </p:cNvSpPr>
          <p:nvPr>
            <p:ph idx="1"/>
          </p:nvPr>
        </p:nvSpPr>
        <p:spPr/>
        <p:txBody>
          <a:bodyPr/>
          <a:lstStyle/>
          <a:p>
            <a:r>
              <a:rPr lang="en-US" dirty="0" smtClean="0"/>
              <a:t>The prime objective of the analyst is to recover and secure a true copy of the data stored on the medium. This should be done, wherever possible, without any alteration of the original data as a whole. </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Computer Examination</a:t>
            </a:r>
            <a:endParaRPr lang="en-US" dirty="0"/>
          </a:p>
        </p:txBody>
      </p:sp>
      <p:sp>
        <p:nvSpPr>
          <p:cNvPr id="3" name="Content Placeholder 2"/>
          <p:cNvSpPr>
            <a:spLocks noGrp="1"/>
          </p:cNvSpPr>
          <p:nvPr>
            <p:ph idx="1"/>
          </p:nvPr>
        </p:nvSpPr>
        <p:spPr>
          <a:xfrm>
            <a:off x="685800" y="1447800"/>
            <a:ext cx="8247888" cy="4800600"/>
          </a:xfrm>
        </p:spPr>
        <p:txBody>
          <a:bodyPr>
            <a:normAutofit lnSpcReduction="10000"/>
          </a:bodyPr>
          <a:lstStyle/>
          <a:p>
            <a:pPr lvl="1"/>
            <a:r>
              <a:rPr lang="en-US" dirty="0" smtClean="0"/>
              <a:t>The integrity of the original data must be preserved. </a:t>
            </a:r>
          </a:p>
          <a:p>
            <a:pPr lvl="1"/>
            <a:r>
              <a:rPr lang="en-US" dirty="0" smtClean="0"/>
              <a:t>Use the non-intrusive examination techniques.</a:t>
            </a:r>
            <a:endParaRPr lang="en-US" sz="2400" dirty="0" smtClean="0"/>
          </a:p>
          <a:p>
            <a:pPr lvl="1"/>
            <a:r>
              <a:rPr lang="en-US" dirty="0" smtClean="0"/>
              <a:t>If the original data has to be examined, for whatever reason, the analyst must be competent to do so and to give evidence explaining their actions. Trained and qualified staff must be used</a:t>
            </a:r>
            <a:endParaRPr lang="en-US" sz="2400" dirty="0" smtClean="0"/>
          </a:p>
          <a:p>
            <a:pPr lvl="1"/>
            <a:r>
              <a:rPr lang="en-US" dirty="0" smtClean="0"/>
              <a:t>An audit trail is required and an independent party must be able to reproduce the same actions and get the same result. Full log of all actions must be kept</a:t>
            </a:r>
            <a:endParaRPr lang="en-US" sz="2400" dirty="0" smtClean="0"/>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Computer Examination </a:t>
            </a:r>
            <a:endParaRPr lang="en-US" dirty="0"/>
          </a:p>
        </p:txBody>
      </p:sp>
      <p:sp>
        <p:nvSpPr>
          <p:cNvPr id="3" name="Content Placeholder 2"/>
          <p:cNvSpPr>
            <a:spLocks noGrp="1"/>
          </p:cNvSpPr>
          <p:nvPr>
            <p:ph idx="1"/>
          </p:nvPr>
        </p:nvSpPr>
        <p:spPr/>
        <p:txBody>
          <a:bodyPr/>
          <a:lstStyle/>
          <a:p>
            <a:endParaRPr lang="en-US" dirty="0"/>
          </a:p>
        </p:txBody>
      </p:sp>
      <p:sp>
        <p:nvSpPr>
          <p:cNvPr id="4" name="Rectangle 3"/>
          <p:cNvSpPr/>
          <p:nvPr/>
        </p:nvSpPr>
        <p:spPr>
          <a:xfrm>
            <a:off x="1524000" y="2514600"/>
            <a:ext cx="2133600" cy="3124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solidFill>
                  <a:schemeClr val="tx1"/>
                </a:solidFill>
              </a:rPr>
              <a:t>Search and seizure of the machines</a:t>
            </a:r>
            <a:endParaRPr lang="en-US" sz="4000" dirty="0">
              <a:solidFill>
                <a:schemeClr val="tx1"/>
              </a:solidFill>
            </a:endParaRPr>
          </a:p>
        </p:txBody>
      </p:sp>
      <p:sp>
        <p:nvSpPr>
          <p:cNvPr id="5" name="Rectangle 4"/>
          <p:cNvSpPr/>
          <p:nvPr/>
        </p:nvSpPr>
        <p:spPr>
          <a:xfrm>
            <a:off x="3810000" y="2514600"/>
            <a:ext cx="2362200" cy="3124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tx1"/>
                </a:solidFill>
              </a:rPr>
              <a:t>Examination Process</a:t>
            </a:r>
            <a:endParaRPr lang="en-US" sz="3200" dirty="0">
              <a:solidFill>
                <a:schemeClr val="tx1"/>
              </a:solidFill>
            </a:endParaRPr>
          </a:p>
        </p:txBody>
      </p:sp>
      <p:sp>
        <p:nvSpPr>
          <p:cNvPr id="6" name="Rectangle 5"/>
          <p:cNvSpPr/>
          <p:nvPr/>
        </p:nvSpPr>
        <p:spPr>
          <a:xfrm>
            <a:off x="6324600" y="2514600"/>
            <a:ext cx="2057400" cy="3124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tx1"/>
                </a:solidFill>
              </a:rPr>
              <a:t>The production of the evidential material at Court</a:t>
            </a:r>
            <a:endParaRPr lang="en-US" sz="3200" dirty="0">
              <a:solidFill>
                <a:schemeClr val="tx1"/>
              </a:solidFill>
            </a:endParaRPr>
          </a:p>
        </p:txBody>
      </p:sp>
      <p:sp>
        <p:nvSpPr>
          <p:cNvPr id="11" name="Curved Down Arrow 10"/>
          <p:cNvSpPr/>
          <p:nvPr/>
        </p:nvSpPr>
        <p:spPr>
          <a:xfrm>
            <a:off x="2514600" y="1600200"/>
            <a:ext cx="2209800" cy="838200"/>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Curved Down Arrow 11"/>
          <p:cNvSpPr/>
          <p:nvPr/>
        </p:nvSpPr>
        <p:spPr>
          <a:xfrm>
            <a:off x="4800600" y="1524000"/>
            <a:ext cx="2514600" cy="838200"/>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ACPO Good Practice Guide</a:t>
            </a:r>
            <a:br>
              <a:rPr lang="en-US" dirty="0" smtClean="0"/>
            </a:br>
            <a:endParaRPr lang="en-US" dirty="0"/>
          </a:p>
        </p:txBody>
      </p:sp>
      <p:sp>
        <p:nvSpPr>
          <p:cNvPr id="3" name="Content Placeholder 2"/>
          <p:cNvSpPr>
            <a:spLocks noGrp="1"/>
          </p:cNvSpPr>
          <p:nvPr>
            <p:ph idx="1"/>
          </p:nvPr>
        </p:nvSpPr>
        <p:spPr>
          <a:xfrm>
            <a:off x="1066800" y="1219200"/>
            <a:ext cx="7866888" cy="5181600"/>
          </a:xfrm>
        </p:spPr>
        <p:txBody>
          <a:bodyPr>
            <a:normAutofit/>
          </a:bodyPr>
          <a:lstStyle/>
          <a:p>
            <a:r>
              <a:rPr lang="en-US" dirty="0" smtClean="0"/>
              <a:t>The Association of Chief Police Officers (APCO) Crime Committee have produced a Good Practice Guide for Computer Based Evidence</a:t>
            </a:r>
          </a:p>
          <a:p>
            <a:r>
              <a:rPr lang="en-US" dirty="0" smtClean="0"/>
              <a:t>The ACPO principles give a good practice that must be applied to the process of examination. </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28600"/>
            <a:ext cx="7562088" cy="1189038"/>
          </a:xfrm>
        </p:spPr>
        <p:txBody>
          <a:bodyPr>
            <a:normAutofit fontScale="90000"/>
          </a:bodyPr>
          <a:lstStyle/>
          <a:p>
            <a:r>
              <a:rPr lang="en-US" dirty="0" smtClean="0"/>
              <a:t/>
            </a:r>
            <a:br>
              <a:rPr lang="en-US" dirty="0" smtClean="0"/>
            </a:br>
            <a:r>
              <a:rPr lang="en-US" dirty="0" smtClean="0"/>
              <a:t>The Principles of Computer-Based Evidence</a:t>
            </a:r>
            <a:br>
              <a:rPr lang="en-US" dirty="0" smtClean="0"/>
            </a:br>
            <a:endParaRPr lang="en-US" dirty="0"/>
          </a:p>
        </p:txBody>
      </p:sp>
      <p:sp>
        <p:nvSpPr>
          <p:cNvPr id="3" name="Content Placeholder 2"/>
          <p:cNvSpPr>
            <a:spLocks noGrp="1"/>
          </p:cNvSpPr>
          <p:nvPr>
            <p:ph idx="1"/>
          </p:nvPr>
        </p:nvSpPr>
        <p:spPr/>
        <p:txBody>
          <a:bodyPr>
            <a:normAutofit fontScale="92500"/>
          </a:bodyPr>
          <a:lstStyle/>
          <a:p>
            <a:pPr lvl="0"/>
            <a:r>
              <a:rPr lang="en-US" dirty="0" smtClean="0"/>
              <a:t>No action taken by Police or their agents should change data held on a computer or other media which may subsequently be relied upon in Court</a:t>
            </a:r>
          </a:p>
          <a:p>
            <a:r>
              <a:rPr lang="en-US" dirty="0" smtClean="0"/>
              <a:t>In exceptional circumstances where a person finds it necessary to access original data held on a target computer, that person must be competent to do so and to give evidence explaining the relevance and the implications of their actions.</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Principles of Computer-Based Evidence</a:t>
            </a:r>
            <a:endParaRPr lang="en-US" dirty="0"/>
          </a:p>
        </p:txBody>
      </p:sp>
      <p:sp>
        <p:nvSpPr>
          <p:cNvPr id="3" name="Content Placeholder 2"/>
          <p:cNvSpPr>
            <a:spLocks noGrp="1"/>
          </p:cNvSpPr>
          <p:nvPr>
            <p:ph idx="1"/>
          </p:nvPr>
        </p:nvSpPr>
        <p:spPr/>
        <p:txBody>
          <a:bodyPr>
            <a:normAutofit/>
          </a:bodyPr>
          <a:lstStyle/>
          <a:p>
            <a:r>
              <a:rPr lang="en-US" dirty="0" smtClean="0"/>
              <a:t>An audit trail or other record of all processes applied to computer-based evidence should be created and preserved.  An independent third party should be able to examine those processes and achieve the same result.</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Principles of Computer-Based Evidence</a:t>
            </a:r>
            <a:endParaRPr lang="en-US" dirty="0"/>
          </a:p>
        </p:txBody>
      </p:sp>
      <p:sp>
        <p:nvSpPr>
          <p:cNvPr id="3" name="Content Placeholder 2"/>
          <p:cNvSpPr>
            <a:spLocks noGrp="1"/>
          </p:cNvSpPr>
          <p:nvPr>
            <p:ph idx="1"/>
          </p:nvPr>
        </p:nvSpPr>
        <p:spPr/>
        <p:txBody>
          <a:bodyPr/>
          <a:lstStyle/>
          <a:p>
            <a:pPr lvl="0"/>
            <a:r>
              <a:rPr lang="en-US" dirty="0" smtClean="0"/>
              <a:t>The Officer in charge of the case is responsible for ensuring that the law and these principles are adhered to. This applies to the possession of, and access to, information contained in a computer. They must be satisfied that anyone accessing the computer, or any use of copying device, complies with these laws and principles.  </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Cryptographic Integrity Services</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dirty="0" smtClean="0"/>
              <a:t>It is difficult to show that evidence (any kind of evidence) that was collected is the same as what was left behind by a criminal. </a:t>
            </a:r>
          </a:p>
          <a:p>
            <a:r>
              <a:rPr lang="en-US" dirty="0" smtClean="0"/>
              <a:t>In the digital world, it is possible to show that evidence didn’t not change at all after it was collected.  </a:t>
            </a:r>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75</TotalTime>
  <Words>1025</Words>
  <Application>Microsoft Office PowerPoint</Application>
  <PresentationFormat>On-screen Show (4:3)</PresentationFormat>
  <Paragraphs>65</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Solstice</vt:lpstr>
      <vt:lpstr>MD5 Summary and Computer Examination Process</vt:lpstr>
      <vt:lpstr> Computer Examination  </vt:lpstr>
      <vt:lpstr>Computer Examination</vt:lpstr>
      <vt:lpstr>Computer Examination </vt:lpstr>
      <vt:lpstr>The ACPO Good Practice Guide </vt:lpstr>
      <vt:lpstr> The Principles of Computer-Based Evidence </vt:lpstr>
      <vt:lpstr>The Principles of Computer-Based Evidence</vt:lpstr>
      <vt:lpstr>The Principles of Computer-Based Evidence</vt:lpstr>
      <vt:lpstr> Cryptographic Integrity Services </vt:lpstr>
      <vt:lpstr>Cryptographic Integrity Services</vt:lpstr>
      <vt:lpstr>Cryptographic Integrity Services</vt:lpstr>
      <vt:lpstr>Cryptographic Integrity Services</vt:lpstr>
      <vt:lpstr>Cryptographic Integrity Services</vt:lpstr>
      <vt:lpstr>Cryptographic Integrity Services</vt:lpstr>
      <vt:lpstr>Cryptographic Integrity Services</vt:lpstr>
      <vt:lpstr> Hash functions are used by forensic examiners in two ways: </vt:lpstr>
      <vt:lpstr>Hash Functions Forensics Use</vt:lpstr>
    </vt:vector>
  </TitlesOfParts>
  <Company>Widener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MD5 Summary and Computer Examination Process</dc:title>
  <dc:creator>Widener University</dc:creator>
  <cp:lastModifiedBy>widener</cp:lastModifiedBy>
  <cp:revision>34</cp:revision>
  <dcterms:created xsi:type="dcterms:W3CDTF">2011-10-22T21:02:03Z</dcterms:created>
  <dcterms:modified xsi:type="dcterms:W3CDTF">2014-08-26T20:23:36Z</dcterms:modified>
</cp:coreProperties>
</file>